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75" r:id="rId3"/>
    <p:sldId id="448" r:id="rId4"/>
    <p:sldId id="433" r:id="rId5"/>
    <p:sldId id="343" r:id="rId6"/>
    <p:sldId id="476" r:id="rId7"/>
    <p:sldId id="384" r:id="rId8"/>
    <p:sldId id="477" r:id="rId9"/>
    <p:sldId id="478" r:id="rId10"/>
    <p:sldId id="479" r:id="rId11"/>
    <p:sldId id="480" r:id="rId12"/>
    <p:sldId id="481" r:id="rId13"/>
    <p:sldId id="482" r:id="rId14"/>
    <p:sldId id="483" r:id="rId15"/>
  </p:sldIdLst>
  <p:sldSz cx="9144000" cy="6858000" type="screen4x3"/>
  <p:notesSz cx="7099300" cy="10233025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4" d="100"/>
          <a:sy n="74" d="100"/>
        </p:scale>
        <p:origin x="-1368" y="-234"/>
      </p:cViewPr>
      <p:guideLst>
        <p:guide orient="horz" pos="2160"/>
        <p:guide pos="288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44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651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6363" cy="511651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947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4720" cy="5098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9039" tIns="49519" rIns="99039" bIns="49519"/>
          <a:lstStyle/>
          <a:p>
            <a:pPr lvl="0" fontAlgn="base">
              <a:buClr>
                <a:srgbClr val="000000"/>
              </a:buClr>
            </a:pPr>
            <a:endParaRPr lang="zh-CN" altLang="en-US" sz="1300" strike="noStrike" noProof="1"/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4019650" y="1"/>
            <a:ext cx="3076363" cy="5098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9039" tIns="49519" rIns="99039" bIns="49519"/>
          <a:lstStyle/>
          <a:p>
            <a:pPr lvl="0" algn="r" fontAlgn="base">
              <a:buClr>
                <a:srgbClr val="000000"/>
              </a:buClr>
            </a:pPr>
            <a:fld id="{BB962C8B-B14F-4D97-AF65-F5344CB8AC3E}" type="datetimeFigureOut">
              <a:rPr lang="zh-CN" altLang="en-US" sz="13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2018-07-21</a:t>
            </a:fld>
            <a:endParaRPr lang="zh-CN" altLang="en-US" sz="1300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989013" y="765175"/>
            <a:ext cx="5118100" cy="3840163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708287" y="4860687"/>
            <a:ext cx="5679440" cy="4604861"/>
          </a:xfrm>
          <a:prstGeom prst="rect">
            <a:avLst/>
          </a:prstGeom>
          <a:noFill/>
          <a:ln w="9525">
            <a:noFill/>
          </a:ln>
        </p:spPr>
        <p:txBody>
          <a:bodyPr lIns="99039" tIns="49519" rIns="99039" bIns="49519" anchor="ctr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0"/>
            <a:r>
              <a:rPr lang="zh-CN" altLang="en-US" dirty="0"/>
              <a:t>第二级</a:t>
            </a:r>
          </a:p>
          <a:p>
            <a:pPr lvl="2" indent="0"/>
            <a:r>
              <a:rPr lang="zh-CN" altLang="en-US" dirty="0"/>
              <a:t>第三级</a:t>
            </a:r>
          </a:p>
          <a:p>
            <a:pPr lvl="3" indent="0"/>
            <a:r>
              <a:rPr lang="zh-CN" altLang="en-US" dirty="0"/>
              <a:t>第四级</a:t>
            </a:r>
          </a:p>
          <a:p>
            <a:pPr lvl="4" indent="0"/>
            <a:r>
              <a:rPr lang="zh-CN" altLang="en-US" dirty="0"/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719598"/>
            <a:ext cx="3074720" cy="5098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9039" tIns="49519" rIns="99039" bIns="49519" anchor="b"/>
          <a:lstStyle/>
          <a:p>
            <a:pPr lvl="0" fontAlgn="base">
              <a:buClr>
                <a:srgbClr val="000000"/>
              </a:buClr>
            </a:pPr>
            <a:endParaRPr lang="zh-CN" altLang="en-US" sz="1300" strike="noStrike" noProof="1"/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19650" y="9719598"/>
            <a:ext cx="3076363" cy="5098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9039" tIns="49519" rIns="99039" bIns="49519" anchor="b"/>
          <a:lstStyle/>
          <a:p>
            <a:pPr lvl="0" algn="r" fontAlgn="base">
              <a:buClr>
                <a:srgbClr val="000000"/>
              </a:buClr>
            </a:pPr>
            <a:fld id="{9A0DB2DC-4C9A-4742-B13C-FB6460FD3503}" type="slidenum">
              <a:rPr lang="zh-CN" altLang="en-US" sz="13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300" strike="noStrike" noProof="1"/>
          </a:p>
        </p:txBody>
      </p:sp>
    </p:spTree>
    <p:extLst>
      <p:ext uri="{BB962C8B-B14F-4D97-AF65-F5344CB8AC3E}">
        <p14:creationId xmlns:p14="http://schemas.microsoft.com/office/powerpoint/2010/main" val="18032547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785813"/>
            <a:ext cx="2057400" cy="53403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785813"/>
            <a:ext cx="6052930" cy="53403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000250"/>
            <a:ext cx="4032504" cy="41259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2000250"/>
            <a:ext cx="4032504" cy="41259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1071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2000250"/>
            <a:ext cx="8229600" cy="412591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8575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  <a:latin typeface="微软雅黑" panose="020B0503020204020204" pitchFamily="2" charset="-122"/>
                <a:ea typeface="微软雅黑" panose="020B0503020204020204" pitchFamily="2" charset="-122"/>
              </a:defRPr>
            </a:lvl1pPr>
          </a:lstStyle>
          <a:p>
            <a:pPr lvl="0" fontAlgn="base">
              <a:buClr>
                <a:srgbClr val="000000"/>
              </a:buClr>
            </a:pPr>
            <a:fld id="{BB962C8B-B14F-4D97-AF65-F5344CB8AC3E}" type="datetimeFigureOut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2018-07-21</a:t>
            </a:fld>
            <a:endParaRPr lang="zh-CN" altLang="en-US" strike="noStrike" noProof="1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  <a:latin typeface="微软雅黑" panose="020B0503020204020204" pitchFamily="2" charset="-122"/>
                <a:ea typeface="微软雅黑" panose="020B0503020204020204" pitchFamily="2" charset="-122"/>
              </a:defRPr>
            </a:lvl1pPr>
          </a:lstStyle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  <a:latin typeface="微软雅黑" panose="020B0503020204020204" pitchFamily="2" charset="-122"/>
                <a:ea typeface="微软雅黑" panose="020B0503020204020204" pitchFamily="2" charset="-122"/>
              </a:defRPr>
            </a:lvl1pPr>
          </a:lstStyle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altLang="en-US" strike="noStrike" noProof="1" dirty="0">
                <a:latin typeface="微软雅黑" panose="020B0503020204020204" pitchFamily="2" charset="-122"/>
                <a:ea typeface="微软雅黑" panose="020B0503020204020204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  <p:cxnSp>
        <p:nvCxnSpPr>
          <p:cNvPr id="1031" name="直接连接符 7"/>
          <p:cNvCxnSpPr/>
          <p:nvPr userDrawn="1"/>
        </p:nvCxnSpPr>
        <p:spPr>
          <a:xfrm>
            <a:off x="10072688" y="1857375"/>
            <a:ext cx="914400" cy="914400"/>
          </a:xfrm>
          <a:prstGeom prst="line">
            <a:avLst/>
          </a:prstGeom>
          <a:ln w="9525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Clr>
          <a:srgbClr val="000000"/>
        </a:buClr>
        <a:buNone/>
        <a:defRPr sz="3600" b="1" i="0" u="none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ts val="4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标题 1"/>
          <p:cNvSpPr>
            <a:spLocks noGrp="1"/>
          </p:cNvSpPr>
          <p:nvPr>
            <p:ph type="ctrTitle"/>
          </p:nvPr>
        </p:nvSpPr>
        <p:spPr>
          <a:xfrm>
            <a:off x="179388" y="1916113"/>
            <a:ext cx="8785225" cy="2160587"/>
          </a:xfrm>
        </p:spPr>
        <p:txBody>
          <a:bodyPr wrap="square" anchor="ctr"/>
          <a:lstStyle>
            <a:lvl1pPr lvl="0">
              <a:defRPr/>
            </a:lvl1pPr>
          </a:lstStyle>
          <a:p>
            <a:pPr lvl="0" algn="ctr" eaLnBrk="1" hangingPunct="1"/>
            <a:r>
              <a:rPr lang="en-US" altLang="x-none" sz="3200" dirty="0">
                <a:solidFill>
                  <a:srgbClr val="0070C0"/>
                </a:solidFill>
              </a:rPr>
              <a:t/>
            </a:r>
            <a:br>
              <a:rPr lang="en-US" altLang="x-none" sz="3200" dirty="0">
                <a:solidFill>
                  <a:srgbClr val="0070C0"/>
                </a:solidFill>
              </a:rPr>
            </a:br>
            <a:endParaRPr lang="zh-CN" altLang="en-US" sz="32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4" name="副标题 2"/>
          <p:cNvSpPr>
            <a:spLocks noGrp="1"/>
          </p:cNvSpPr>
          <p:nvPr>
            <p:ph type="subTitle"/>
          </p:nvPr>
        </p:nvSpPr>
        <p:spPr>
          <a:xfrm>
            <a:off x="-22225" y="765175"/>
            <a:ext cx="9166225" cy="5907088"/>
          </a:xfrm>
        </p:spPr>
        <p:txBody>
          <a:bodyPr wrap="square" anchor="t"/>
          <a:lstStyle>
            <a:lvl1pPr marL="0" lvl="0" indent="0" algn="ctr">
              <a:defRPr/>
            </a:lvl1pPr>
            <a:lvl2pPr marL="457200" lvl="1" indent="0" algn="ctr">
              <a:defRPr/>
            </a:lvl2pPr>
            <a:lvl3pPr marL="914400" lvl="2" indent="0" algn="ctr">
              <a:defRPr/>
            </a:lvl3pPr>
            <a:lvl4pPr marL="1371600" lvl="3" indent="0" algn="ctr">
              <a:defRPr/>
            </a:lvl4pPr>
            <a:lvl5pPr marL="1828800" lvl="4" indent="0" algn="ctr">
              <a:defRPr/>
            </a:lvl5pPr>
          </a:lstStyle>
          <a:p>
            <a:pPr marL="0" lvl="0" indent="0" algn="ctr">
              <a:lnSpc>
                <a:spcPct val="200000"/>
              </a:lnSpc>
              <a:buNone/>
            </a:pPr>
            <a:endParaRPr lang="zh-CN" altLang="en-US" sz="2400" b="1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lvl="0">
              <a:lnSpc>
                <a:spcPct val="200000"/>
              </a:lnSpc>
              <a:buNone/>
            </a:pPr>
            <a:r>
              <a:rPr lang="zh-CN" altLang="zh-CN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创新驱动与产业发展理念</a:t>
            </a:r>
            <a:r>
              <a:rPr lang="zh-CN" altLang="zh-CN" sz="4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变革</a:t>
            </a:r>
            <a:endParaRPr lang="en-US" altLang="zh-CN" sz="4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0">
              <a:lnSpc>
                <a:spcPct val="200000"/>
              </a:lnSpc>
              <a:buNone/>
            </a:pPr>
            <a:endParaRPr lang="zh-CN" altLang="en-US" sz="24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marL="0" lvl="0" indent="0" algn="ctr">
              <a:lnSpc>
                <a:spcPct val="200000"/>
              </a:lnSpc>
              <a:buNone/>
            </a:pPr>
            <a:r>
              <a:rPr lang="zh-CN" altLang="en-US" sz="2400" dirty="0">
                <a:latin typeface="黑体" panose="02010609060101010101" pitchFamily="1" charset="-122"/>
                <a:ea typeface="黑体" panose="02010609060101010101" pitchFamily="1" charset="-122"/>
              </a:rPr>
              <a:t>上海社会科学院 陈建勋</a:t>
            </a:r>
          </a:p>
          <a:p>
            <a:pPr marL="0" lvl="0" indent="0" algn="ctr">
              <a:lnSpc>
                <a:spcPct val="200000"/>
              </a:lnSpc>
              <a:buNone/>
            </a:pPr>
            <a:r>
              <a:rPr lang="zh-CN" altLang="en-US" sz="2400" dirty="0">
                <a:latin typeface="黑体" panose="02010609060101010101" pitchFamily="1" charset="-122"/>
                <a:ea typeface="黑体" panose="02010609060101010101" pitchFamily="1" charset="-122"/>
              </a:rPr>
              <a:t>20</a:t>
            </a:r>
            <a:r>
              <a:rPr lang="en-US" altLang="zh-CN" sz="2400" dirty="0">
                <a:latin typeface="黑体" panose="02010609060101010101" pitchFamily="1" charset="-122"/>
                <a:ea typeface="黑体" panose="02010609060101010101" pitchFamily="1" charset="-122"/>
              </a:rPr>
              <a:t>18</a:t>
            </a:r>
            <a:r>
              <a:rPr lang="zh-CN" altLang="en-US" sz="2400" dirty="0" smtClean="0">
                <a:latin typeface="黑体" panose="02010609060101010101" pitchFamily="1" charset="-122"/>
                <a:ea typeface="黑体" panose="02010609060101010101" pitchFamily="1" charset="-122"/>
              </a:rPr>
              <a:t>年</a:t>
            </a:r>
            <a:r>
              <a:rPr lang="en-US" altLang="zh-CN" sz="2400" dirty="0" smtClean="0">
                <a:latin typeface="黑体" panose="02010609060101010101" pitchFamily="1" charset="-122"/>
                <a:ea typeface="黑体" panose="02010609060101010101" pitchFamily="1" charset="-122"/>
              </a:rPr>
              <a:t>7</a:t>
            </a:r>
            <a:r>
              <a:rPr lang="zh-CN" altLang="en-US" sz="2400" dirty="0" smtClean="0">
                <a:latin typeface="黑体" panose="02010609060101010101" pitchFamily="1" charset="-122"/>
                <a:ea typeface="黑体" panose="02010609060101010101" pitchFamily="1" charset="-122"/>
              </a:rPr>
              <a:t>月</a:t>
            </a:r>
            <a:endParaRPr lang="zh-CN" altLang="en-US" sz="24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 marL="0" lvl="0" indent="0" algn="l" eaLnBrk="1" hangingPunct="1">
              <a:lnSpc>
                <a:spcPct val="200000"/>
              </a:lnSpc>
              <a:buNone/>
            </a:pPr>
            <a:endParaRPr lang="zh-CN" altLang="en-US" sz="2800" dirty="0">
              <a:latin typeface="黑体" panose="02010609060101010101" pitchFamily="1" charset="-122"/>
              <a:ea typeface="黑体" panose="02010609060101010101" pitchFamily="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经济管理体制改革着力点转换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专业化市场化管理体制如何确立</a:t>
            </a:r>
          </a:p>
          <a:p>
            <a:r>
              <a:rPr lang="zh-CN" altLang="en-US" sz="2000" dirty="0" smtClean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习总书记指出：</a:t>
            </a:r>
            <a:r>
              <a:rPr lang="zh-CN" altLang="zh-CN" sz="2000" dirty="0" smtClean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注重</a:t>
            </a:r>
            <a:r>
              <a:rPr lang="zh-CN" altLang="zh-CN" sz="2000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培养专业能力、专业精神，增强干部队伍适应新时代中国特色社会主义发展要求的能力</a:t>
            </a:r>
            <a:r>
              <a:rPr lang="zh-CN" altLang="zh-CN" sz="2000" dirty="0" smtClean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。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传统产业管理方式需要改变：大部制改革、产业规划理念改变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目前，保证经济平滑运行需要很高的技术难度：在经济发展精细化、产业发展多元化的今天，要建立一个统一竞争、开放有序的市场体系，这在技术上、专业上的要求非常高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如何建立起适应市场经济要求的经济管理体制</a:t>
            </a:r>
          </a:p>
          <a:p>
            <a:endParaRPr lang="zh-CN" altLang="en-US" sz="2000">
              <a:latin typeface="仿宋" panose="02010609060101010101" pitchFamily="1" charset="-122"/>
              <a:ea typeface="仿宋" panose="02010609060101010101" pitchFamily="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经济发展指导思想转换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总体格局发生的变化</a:t>
            </a: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：</a:t>
            </a:r>
          </a:p>
          <a:p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从遍地开花的国家战略，到十八三中全会后基本确定了四个区域发展战略，即京津冀一体化、丝绸之路经济带和</a:t>
            </a:r>
            <a:r>
              <a:rPr lang="en-US" altLang="zh-CN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21</a:t>
            </a: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世纪海上丝绸之路以及长江经济带。</a:t>
            </a:r>
            <a:endParaRPr lang="zh-CN" altLang="en-US" dirty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r>
              <a:rPr lang="zh-CN" altLang="en-US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指导思想发生的变化</a:t>
            </a: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：</a:t>
            </a:r>
          </a:p>
          <a:p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五大理念</a:t>
            </a:r>
            <a:r>
              <a:rPr lang="en-US" altLang="zh-CN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-</a:t>
            </a: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创新、协调、绿色、开放、共享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</a:t>
            </a: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规划思路转换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1" charset="-122"/>
                <a:ea typeface="黑体" panose="02010609060101010101" pitchFamily="1" charset="-122"/>
                <a:sym typeface="Arial" panose="020B0604020202020204" pitchFamily="34" charset="0"/>
              </a:rPr>
              <a:t>规划路径：顶层设计与落地、规划稳定性</a:t>
            </a:r>
            <a:endParaRPr lang="zh-CN" altLang="en-US" sz="20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习近平总书记对此次规划的要求是：一张蓝图干到底，在2月25日视察北京时指出，规划科学是最大的效益，规划失误是最大的浪费，规划折腾是最大的忌讳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以上海为例，上海的路径：核心理念确定（恢复和发展上海的城市功能）；连贯的产业政策：开放金融、开放外贸设立保税区、聚焦高科技园区、综合配套体制改革、两区合并、建立自贸区；产业规划：一产科技化、二产高级化、三产国际化；园区建设实施思路：形态与功能匹配、建设完善的资本结构体系</a:t>
            </a:r>
            <a:endParaRPr lang="en-US" altLang="zh-CN" sz="2000" dirty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endParaRPr lang="zh-CN" altLang="en-US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经济发展目标转换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更加追求质量和安全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ea typeface="仿宋" panose="02010609060101010101" pitchFamily="1" charset="-122"/>
                <a:sym typeface="+mn-ea"/>
              </a:rPr>
              <a:t>全球化背景下国家安全的角度考量产业布局调整；三十年沿海城市化建设，已经让中国的社会物质和心理结构都变得脆弱。</a:t>
            </a:r>
            <a:endParaRPr lang="zh-CN" altLang="en-US" dirty="0">
              <a:ea typeface="仿宋" panose="02010609060101010101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ea typeface="仿宋" panose="02010609060101010101" pitchFamily="1" charset="-122"/>
                <a:sym typeface="+mn-ea"/>
              </a:rPr>
              <a:t>树立产业损害的概念；世界不是平的。</a:t>
            </a:r>
            <a:endParaRPr lang="zh-CN" altLang="en-US" dirty="0">
              <a:ea typeface="仿宋" panose="02010609060101010101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ea typeface="仿宋" panose="02010609060101010101" pitchFamily="1" charset="-122"/>
                <a:sym typeface="+mn-ea"/>
              </a:rPr>
              <a:t>互联网时代的产业安全问题，大力发展数据安全产业</a:t>
            </a:r>
            <a:endParaRPr lang="zh-CN" altLang="en-US" dirty="0">
              <a:ea typeface="仿宋" panose="02010609060101010101" pitchFamily="1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经济发展载体空间建设要求转换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互联网时代产业载体空间如何打造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由于生活方式、人口结构变化、技术巨变，城市空间形态将发生变化：“新游牧时代”的到来。规划建设一座“智慧生存的游牧之城”，它必须要适应游牧的特点，我们从游牧文化进化到农耕文化再进化到商业文化，现在又回到更高层次的游牧文化，怎么来看这样的社会变迁，城市空间如何已成碳硅动物。</a:t>
            </a:r>
          </a:p>
          <a:p>
            <a:r>
              <a:rPr lang="zh-CN" altLang="en-US" sz="2000">
                <a:latin typeface="仿宋" panose="02010609060101010101" pitchFamily="1" charset="-122"/>
                <a:ea typeface="仿宋" panose="02010609060101010101" pitchFamily="1" charset="-122"/>
              </a:rPr>
              <a:t>大生态体系打造：自然生态、产业生态、社会生态、人文生态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sym typeface="+mn-ea"/>
              </a:rPr>
              <a:t>报告主要内容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习总书记在</a:t>
            </a:r>
            <a:r>
              <a:rPr lang="en-US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19</a:t>
            </a:r>
            <a:r>
              <a:rPr lang="zh-CN" altLang="en-US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大报告中提出：</a:t>
            </a:r>
          </a:p>
          <a:p>
            <a:pPr>
              <a:lnSpc>
                <a:spcPct val="150000"/>
              </a:lnSpc>
            </a:pPr>
            <a:r>
              <a:rPr lang="zh-CN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贯彻</a:t>
            </a:r>
            <a:r>
              <a:rPr lang="zh-CN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新发展理念，建设现代化经济</a:t>
            </a:r>
            <a:r>
              <a:rPr lang="zh-CN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体系</a:t>
            </a:r>
            <a:endParaRPr lang="en-US" altLang="zh-CN" sz="2000" dirty="0" smtClean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认识清楚经济发展的大背景：</a:t>
            </a:r>
            <a:r>
              <a:rPr lang="zh-CN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我国</a:t>
            </a:r>
            <a:r>
              <a:rPr lang="zh-CN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经济已由高速增长阶段转向高质量发展阶段，正处在转变发展方式、优化经济结构、转换增长动力的攻关</a:t>
            </a:r>
            <a:r>
              <a:rPr lang="zh-CN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期</a:t>
            </a: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。</a:t>
            </a:r>
            <a:endParaRPr lang="en-US" altLang="zh-CN" sz="2000" dirty="0" smtClean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r>
              <a:rPr lang="zh-CN" altLang="zh-CN" sz="20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推动</a:t>
            </a:r>
            <a:r>
              <a:rPr lang="zh-CN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互联网、大数据、人工智能和实体经济深度融合，在中高端消费、创新引领、绿色低碳、共享经济、现代供应链、人力资本服务等领域培育新增长点、形成新动能</a:t>
            </a:r>
            <a:endParaRPr lang="zh-CN" altLang="en-US" sz="2000" dirty="0">
              <a:latin typeface="仿宋" panose="02010609060101010101" pitchFamily="1" charset="-122"/>
              <a:ea typeface="仿宋" panose="02010609060101010101" pitchFamily="1" charset="-122"/>
              <a:sym typeface="+mn-ea"/>
            </a:endParaRPr>
          </a:p>
          <a:p>
            <a:endParaRPr lang="zh-CN" altLang="en-US" sz="2400">
              <a:latin typeface="仿宋" panose="02010609060101010101" pitchFamily="1" charset="-122"/>
              <a:ea typeface="仿宋" panose="02010609060101010101" pitchFamily="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/>
              <a:t>报告主要内容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1259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仿宋" panose="02010609060101010101" pitchFamily="1" charset="-122"/>
                <a:ea typeface="仿宋" panose="02010609060101010101" pitchFamily="1" charset="-122"/>
              </a:rPr>
              <a:t>新旧动能转换的主要内容：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仿宋" panose="02010609060101010101" pitchFamily="1" charset="-122"/>
                <a:ea typeface="仿宋" panose="02010609060101010101" pitchFamily="1" charset="-122"/>
              </a:rPr>
              <a:t>经济发展基础转换：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怎么认识新常态、新空间、新民生；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经济发展内涵转换：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丰富战略性新兴产业的内涵；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经济发展动力转换：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传统红利消失，科创成为主要核心动力；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经济体制改革着力点转换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：专业化市场化管理体制如何确立；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经济发展指导思想转换：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四大区域发展战略和五大发展理念；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规划思路转换：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一张蓝图怎样干到底；</a:t>
            </a:r>
            <a:endParaRPr lang="zh-CN" altLang="en-US" sz="1800" dirty="0">
              <a:latin typeface="仿宋" panose="02010609060101010101" pitchFamily="1" charset="-122"/>
              <a:ea typeface="仿宋" panose="02010609060101010101" pitchFamily="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经济发展目标转换：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更加追求质量和安全；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经济发展载体空间建设要求转换：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互联网时代产业载体空间如何打造。</a:t>
            </a:r>
            <a:endParaRPr lang="zh-CN" altLang="en-US" sz="1800" dirty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endParaRPr lang="zh-CN" altLang="zh-CN" b="1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经济发展基础转换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844824"/>
            <a:ext cx="8352928" cy="4425355"/>
          </a:xfrm>
        </p:spPr>
        <p:txBody>
          <a:bodyPr/>
          <a:lstStyle/>
          <a:p>
            <a:r>
              <a:rPr lang="zh-CN" altLang="en-US" sz="2000" dirty="0" smtClean="0">
                <a:latin typeface="黑体" panose="02010609060101010101" pitchFamily="1" charset="-122"/>
                <a:ea typeface="黑体" panose="02010609060101010101" pitchFamily="1" charset="-122"/>
              </a:rPr>
              <a:t>一、怎么认识新常态</a:t>
            </a:r>
            <a:endParaRPr lang="zh-CN" altLang="zh-CN" sz="2000" dirty="0">
              <a:latin typeface="黑体" panose="02010609060101010101" pitchFamily="1" charset="-122"/>
              <a:ea typeface="黑体" panose="02010609060101010101" pitchFamily="1" charset="-122"/>
            </a:endParaRP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经济增长的速度：从高速转向中高速；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发展方式：从规模速度型转向质量效率型；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结构调整：从增量扩能为主转向调整存量、做优增量并举（以上海为例）；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发展动力：从主要依靠资源和低收入劳动力等要素投入转向创新</a:t>
            </a:r>
            <a:r>
              <a:rPr lang="zh-CN" altLang="en-US" sz="20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驱动</a:t>
            </a:r>
            <a:endParaRPr lang="zh-CN" altLang="en-US" sz="2000" dirty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1"/>
          <p:cNvSpPr>
            <a:spLocks noGrp="1"/>
          </p:cNvSpPr>
          <p:nvPr>
            <p:ph type="title"/>
          </p:nvPr>
        </p:nvSpPr>
        <p:spPr>
          <a:xfrm>
            <a:off x="468630" y="763905"/>
            <a:ext cx="8229600" cy="836930"/>
          </a:xfrm>
        </p:spPr>
        <p:txBody>
          <a:bodyPr anchor="ctr"/>
          <a:lstStyle/>
          <a:p>
            <a:pPr algn="ctr"/>
            <a:r>
              <a:rPr lang="en-US" altLang="zh-CN" sz="2800" dirty="0">
                <a:sym typeface="宋体" panose="02010600030101010101" pitchFamily="2" charset="-122"/>
              </a:rPr>
              <a:t> </a:t>
            </a:r>
            <a:br>
              <a:rPr lang="en-US" altLang="zh-CN" sz="2800" dirty="0">
                <a:sym typeface="宋体" panose="02010600030101010101" pitchFamily="2" charset="-122"/>
              </a:rPr>
            </a:br>
            <a:r>
              <a:rPr lang="zh-CN" altLang="en-US" sz="32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经济发展基础转换</a:t>
            </a:r>
            <a:r>
              <a:rPr lang="zh-CN" altLang="en-US" sz="3200" b="1" dirty="0"/>
              <a:t/>
            </a:r>
            <a:br>
              <a:rPr lang="zh-CN" altLang="en-US" sz="3200" b="1" dirty="0"/>
            </a:br>
            <a:endParaRPr lang="zh-CN" altLang="en-US" sz="3200" dirty="0"/>
          </a:p>
        </p:txBody>
      </p:sp>
      <p:sp>
        <p:nvSpPr>
          <p:cNvPr id="5122" name="内容占位符 2"/>
          <p:cNvSpPr>
            <a:spLocks noGrp="1"/>
          </p:cNvSpPr>
          <p:nvPr>
            <p:ph idx="1"/>
          </p:nvPr>
        </p:nvSpPr>
        <p:spPr>
          <a:xfrm>
            <a:off x="457200" y="1686560"/>
            <a:ext cx="8229600" cy="4439920"/>
          </a:xfrm>
        </p:spPr>
        <p:txBody>
          <a:bodyPr anchor="t"/>
          <a:lstStyle/>
          <a:p>
            <a:r>
              <a:rPr lang="zh-CN" altLang="en-US" sz="1800" dirty="0" smtClean="0">
                <a:latin typeface="黑体" panose="02010609060101010101" pitchFamily="1" charset="-122"/>
                <a:ea typeface="黑体" panose="02010609060101010101" pitchFamily="1" charset="-122"/>
              </a:rPr>
              <a:t>二、怎么认识新空间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新物理</a:t>
            </a:r>
            <a:r>
              <a:rPr lang="zh-CN" altLang="en-US" sz="18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空间（对产业空间布局、财富分配格局的影响）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数据空间</a:t>
            </a:r>
            <a:r>
              <a:rPr lang="zh-CN" altLang="en-US" sz="18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（对数据产业发展内涵：</a:t>
            </a:r>
            <a:r>
              <a:rPr lang="zh-CN" sz="1800" dirty="0" smtClean="0">
                <a:solidFill>
                  <a:schemeClr val="dk1"/>
                </a:solidFill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宽带中国、物联网应用推广、云计算创新发展、“互联网</a:t>
            </a:r>
            <a:r>
              <a:rPr lang="en-US" sz="1800" dirty="0" smtClean="0">
                <a:solidFill>
                  <a:schemeClr val="dk1"/>
                </a:solidFill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+</a:t>
            </a:r>
            <a:r>
              <a:rPr lang="zh-CN" sz="1800" dirty="0" smtClean="0">
                <a:solidFill>
                  <a:schemeClr val="dk1"/>
                </a:solidFill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”行动，大数据应用，国家政务信息化，电子商务和网络安全保障等八大工程；</a:t>
            </a:r>
            <a:r>
              <a:rPr lang="zh-CN" altLang="en-US" sz="18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制造业业态；商业模式的影响）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人与人交往的全新的社会空间（自然人与法人，对资源配置方式的影响）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新三维空间构筑起未来发展的大</a:t>
            </a:r>
            <a:r>
              <a:rPr lang="zh-CN" altLang="en-US" sz="18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空间，对产业发展政策、人才政策、招商引资方式、对企业政策产生重大影响</a:t>
            </a:r>
            <a:endParaRPr lang="en-US" altLang="zh-CN" sz="1800" dirty="0" smtClean="0">
              <a:latin typeface="仿宋" panose="02010609060101010101" pitchFamily="1" charset="-122"/>
              <a:ea typeface="仿宋" panose="02010609060101010101" pitchFamily="1" charset="-122"/>
              <a:sym typeface="Arial" panose="020B0604020202020204" pitchFamily="34" charset="0"/>
            </a:endParaRPr>
          </a:p>
          <a:p>
            <a:endParaRPr lang="zh-CN" altLang="en-US" sz="1800" dirty="0">
              <a:latin typeface="仿宋" panose="02010609060101010101" pitchFamily="1" charset="-122"/>
              <a:ea typeface="仿宋" panose="02010609060101010101" pitchFamily="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经济发展基础转换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83080"/>
            <a:ext cx="8229600" cy="4343400"/>
          </a:xfrm>
        </p:spPr>
        <p:txBody>
          <a:bodyPr/>
          <a:lstStyle/>
          <a:p>
            <a:r>
              <a:rPr lang="zh-CN" altLang="en-US" sz="2000">
                <a:latin typeface="黑体" panose="02010609060101010101" pitchFamily="1" charset="-122"/>
                <a:ea typeface="黑体" panose="02010609060101010101" pitchFamily="1" charset="-122"/>
              </a:rPr>
              <a:t>三、怎么认识新民生</a:t>
            </a:r>
          </a:p>
          <a:p>
            <a:r>
              <a:rPr lang="zh-CN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习总书记指出：我国稳定解决了十几亿人的温饱问题，总体上实现小康，不久将全面建成小康社会，人民美好生活需要日益广泛，不仅对物质文化生活提出了更高要求，而且在民主、法治、公平、正义、安全、环境等方面的要求日益增长。</a:t>
            </a:r>
          </a:p>
          <a:p>
            <a:r>
              <a:rPr lang="en-US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“</a:t>
            </a: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十三五</a:t>
            </a:r>
            <a:r>
              <a:rPr lang="en-US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”</a:t>
            </a: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民生的概念发生变化：头上的雾、脚下的路、手里的股</a:t>
            </a:r>
            <a:r>
              <a:rPr lang="zh-CN" altLang="en-US" sz="2000" dirty="0" smtClean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；实际上</a:t>
            </a: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反映了人们对环境保护、生存空间舒适、财产安全保护的要求</a:t>
            </a: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催生出一批新产业：环保等绿色产业、智能出行、财富管理、健康产业等。</a:t>
            </a:r>
            <a:endParaRPr lang="zh-CN" altLang="zh-CN" sz="2000" dirty="0">
              <a:latin typeface="仿宋" panose="02010609060101010101" pitchFamily="1" charset="-122"/>
              <a:ea typeface="仿宋" panose="02010609060101010101" pitchFamily="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经济发展内涵转换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 smtClean="0">
                <a:sym typeface="+mn-ea"/>
              </a:rPr>
              <a:t/>
            </a:r>
            <a:br>
              <a:rPr lang="en-US" altLang="zh-CN" dirty="0" smtClean="0">
                <a:sym typeface="+mn-ea"/>
              </a:rPr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97355"/>
            <a:ext cx="8229600" cy="4429125"/>
          </a:xfrm>
        </p:spPr>
        <p:txBody>
          <a:bodyPr/>
          <a:lstStyle/>
          <a:p>
            <a:r>
              <a:rPr lang="zh-CN" altLang="en-US" sz="1800" dirty="0">
                <a:latin typeface="黑体" panose="02010609060101010101" pitchFamily="1" charset="-122"/>
                <a:ea typeface="黑体" panose="02010609060101010101" pitchFamily="1" charset="-122"/>
              </a:rPr>
              <a:t>丰富主导产业发展内涵：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</a:rPr>
              <a:t>第一类指高精尖的战略性新兴产业，如新能源，新材料，生命生物工程、新一代信息技术、节能环保、新能源汽车、智能机器人、高端装备制造、航天航空器制造，船舶制造。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</a:rPr>
              <a:t>第二类维护城镇化进程和城市运行的产业：轨道交通（制动系统和信号系统、配件）、装配式建筑、地下管网、城市智慧化等。</a:t>
            </a:r>
          </a:p>
          <a:p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</a:rPr>
              <a:t>第三类消费品工业（精品工业制造）</a:t>
            </a:r>
          </a:p>
          <a:p>
            <a:endParaRPr lang="zh-CN" altLang="en-US" sz="2400" dirty="0">
              <a:latin typeface="仿宋" panose="02010609060101010101" pitchFamily="1" charset="-122"/>
              <a:ea typeface="仿宋" panose="02010609060101010101" pitchFamily="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经济发展动力转换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dirty="0">
                <a:latin typeface="黑体" panose="02010609060101010101" pitchFamily="1" charset="-122"/>
                <a:ea typeface="黑体" panose="02010609060101010101" pitchFamily="1" charset="-122"/>
                <a:sym typeface="+mn-ea"/>
              </a:rPr>
              <a:t>传统红利消失，科创成为主要核心动力</a:t>
            </a:r>
            <a:endParaRPr lang="zh-CN" altLang="en-US" sz="2000" dirty="0">
              <a:latin typeface="黑体" panose="02010609060101010101" pitchFamily="1" charset="-122"/>
              <a:ea typeface="黑体" panose="02010609060101010101" pitchFamily="1" charset="-122"/>
              <a:sym typeface="Arial" panose="020B0604020202020204" pitchFamily="34" charset="0"/>
            </a:endParaRPr>
          </a:p>
          <a:p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传统的发展红利逐渐消失：人口红利、资源红利、环境红利、土地红利、</a:t>
            </a:r>
            <a:r>
              <a:rPr lang="en-US" altLang="zh-CN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WTO</a:t>
            </a:r>
            <a:r>
              <a:rPr lang="zh-CN" altLang="en-US" sz="2000" dirty="0">
                <a:latin typeface="仿宋" panose="02010609060101010101" pitchFamily="1" charset="-122"/>
                <a:ea typeface="仿宋" panose="02010609060101010101" pitchFamily="1" charset="-122"/>
                <a:sym typeface="Arial" panose="020B0604020202020204" pitchFamily="34" charset="0"/>
              </a:rPr>
              <a:t>红利、知识红利；</a:t>
            </a:r>
          </a:p>
          <a:p>
            <a:r>
              <a:rPr lang="zh-CN" altLang="en-US" sz="2000">
                <a:latin typeface="仿宋" panose="02010609060101010101" pitchFamily="1" charset="-122"/>
                <a:ea typeface="仿宋" panose="02010609060101010101" pitchFamily="1" charset="-122"/>
              </a:rPr>
              <a:t>外部世界的不确定性在增加；外部摩擦增加；</a:t>
            </a:r>
          </a:p>
          <a:p>
            <a:r>
              <a:rPr lang="zh-CN" altLang="en-US" sz="2000">
                <a:latin typeface="仿宋" panose="02010609060101010101" pitchFamily="1" charset="-122"/>
                <a:ea typeface="仿宋" panose="02010609060101010101" pitchFamily="1" charset="-122"/>
              </a:rPr>
              <a:t>科技创新成为推动中国经济发展的核心动力（以上海为例：科技体制改革和科技产业选择）；</a:t>
            </a:r>
            <a:endParaRPr lang="zh-CN" altLang="en-US" sz="2000" dirty="0" smtClean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endParaRPr lang="zh-CN" altLang="en-US" sz="200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经济发展动力转换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1800">
                <a:latin typeface="黑体" panose="02010609060101010101" pitchFamily="1" charset="-122"/>
                <a:ea typeface="黑体" panose="02010609060101010101" pitchFamily="1" charset="-122"/>
              </a:rPr>
              <a:t>以上海为例</a:t>
            </a:r>
          </a:p>
          <a:p>
            <a:pPr>
              <a:lnSpc>
                <a:spcPct val="13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1800" b="1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深化科技体制改革</a:t>
            </a:r>
            <a:r>
              <a:rPr lang="zh-CN" altLang="en-US" sz="1800" dirty="0" smtClean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：1.所有问题，核心是体制问题。2.发挥市场力量，创新的能量和创新的力量不是靠分钱分物分出来的，更不是靠行政审批审出来的，要交给市场决定、交给企业决定。3.从建立科技创新中心角度看，如果还是按照现有的模式去推，很多就不再是推动力，而是阻力4.要进一步扩大开放，在国际市场上比高低。5.要淘汰落后产能，为增量腾空间，坚定不移淘汰落后产能也是创新。6.更加关注企业人才，高度重视海外人才。</a:t>
            </a:r>
          </a:p>
          <a:p>
            <a:pPr>
              <a:lnSpc>
                <a:spcPct val="130000"/>
              </a:lnSpc>
              <a:spcBef>
                <a:spcPts val="20"/>
              </a:spcBef>
              <a:spcAft>
                <a:spcPts val="0"/>
              </a:spcAft>
            </a:pP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科技产业选择：“一台车”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(无人自动驾驶车与新能源车)、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“一件衣”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（可穿戴式、移动型养老与保健智能服装）、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“一栋楼”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（装配式与智慧型楼宇）、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“一张网”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（智慧城市互联、物联、绿色能源、车联综合网）、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“一个人”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（产业机器人、养老等服务机器人和智慧机器人等）、</a:t>
            </a:r>
            <a:r>
              <a:rPr lang="zh-CN" altLang="en-US" sz="18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“一颗芯”</a:t>
            </a:r>
            <a:r>
              <a:rPr lang="zh-CN" altLang="en-US" sz="1800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（智能芯片）等具有标志性与示范性、前瞻性与导向性、应用性与现实性等项目。</a:t>
            </a:r>
            <a:endParaRPr lang="zh-CN" altLang="en-US" sz="1800" dirty="0" smtClean="0">
              <a:latin typeface="仿宋" panose="02010609060101010101" pitchFamily="1" charset="-122"/>
              <a:ea typeface="仿宋" panose="02010609060101010101" pitchFamily="1" charset="-122"/>
              <a:sym typeface="+mn-ea"/>
            </a:endParaRPr>
          </a:p>
          <a:p>
            <a:pPr>
              <a:lnSpc>
                <a:spcPct val="100000"/>
              </a:lnSpc>
            </a:pPr>
            <a:endParaRPr lang="zh-CN" altLang="en-US" sz="1800">
              <a:latin typeface="仿宋" panose="02010609060101010101" pitchFamily="1" charset="-122"/>
              <a:ea typeface="仿宋" panose="02010609060101010101" pitchFamily="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1438</Words>
  <Application>Microsoft Office PowerPoint</Application>
  <PresentationFormat>全屏显示(4:3)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 </vt:lpstr>
      <vt:lpstr>报告主要内容</vt:lpstr>
      <vt:lpstr>报告主要内容</vt:lpstr>
      <vt:lpstr>经济发展基础转换</vt:lpstr>
      <vt:lpstr>  经济发展基础转换 </vt:lpstr>
      <vt:lpstr>经济发展基础转换</vt:lpstr>
      <vt:lpstr>  经济发展内涵转换  </vt:lpstr>
      <vt:lpstr>经济发展动力转换</vt:lpstr>
      <vt:lpstr>经济发展动力转换</vt:lpstr>
      <vt:lpstr>经济管理体制改革着力点转换</vt:lpstr>
      <vt:lpstr>经济发展指导思想转换</vt:lpstr>
      <vt:lpstr>经济发展规划思路转换</vt:lpstr>
      <vt:lpstr>经济发展目标转换</vt:lpstr>
      <vt:lpstr>经济发展载体空间建设要求转换</vt:lpstr>
    </vt:vector>
  </TitlesOfParts>
  <Company>ecnu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著名物理学家丁肇中学术报告</dc:title>
  <dc:creator>lh</dc:creator>
  <cp:lastModifiedBy>电脑城</cp:lastModifiedBy>
  <cp:revision>318</cp:revision>
  <dcterms:created xsi:type="dcterms:W3CDTF">2012-01-04T02:21:00Z</dcterms:created>
  <dcterms:modified xsi:type="dcterms:W3CDTF">2018-07-21T03:16:29Z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