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076F2-70D9-4171-A578-E44FB5338C2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0C44F-A98A-4BFB-819C-63AF82D1E16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D2CB4-5D37-4ACA-AD54-DADC84597FA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A9EF5-8725-4505-89C8-AD691669F3D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A3839-499F-4B80-A857-2319E0CC3F2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B9636-58FB-4703-8A4F-0BDFEEC5472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6EDA7-139A-43CB-8BBA-D93D2231B08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942A9-23F9-4680-93D0-3FBE4A2EE90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A736E-5279-454A-BEB2-378DD716F84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927C4-0D3B-4F0B-86AF-6897CD2C52B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06AFF-8912-48A8-B0F0-F55163C6589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A6E13-0D2B-4084-B8D1-8E4672046A3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C48B4-D820-4E0D-94E5-28C0939516C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CC00C-29BD-44CD-9304-B6BCDB0BBBE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AD9CD-F769-4BCD-8E73-10EB0815B04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019AB-85AF-4213-A38D-4FD2D15D36C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87EDB-AD6E-4368-8C41-C211EC5B993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45092-0901-44D8-A4AD-703085B1AFA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07313-2D8D-4D0D-8ED9-4277E3EC24A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B53D4-2E4D-4437-8C9D-D4FAFDB8BC9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45FBE-4C87-4570-9B84-0586F35A135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7C7CB-0830-40C1-9486-420271E5745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72518B12-9898-4B48-89FA-9F4B7DE4DB2B}" type="slidenum">
              <a:rPr lang="zh-CN" altLang="en-US"/>
            </a:fld>
            <a:endParaRPr lang="en-US" altLang="zh-CN"/>
          </a:p>
        </p:txBody>
      </p:sp>
      <p:pic>
        <p:nvPicPr>
          <p:cNvPr id="1031" name="Picture 7" descr="新自创模板背景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ctr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•"/>
        <a:defRPr sz="3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342900" indent="-342900" algn="l" rtl="0" eaLnBrk="0" fontAlgn="ctr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•"/>
        <a:defRPr sz="3200">
          <a:solidFill>
            <a:schemeClr val="tx1"/>
          </a:solidFill>
          <a:latin typeface="+mn-lt"/>
          <a:cs typeface="Arial" panose="020B0604020202020204" pitchFamily="34" charset="0"/>
        </a:defRPr>
      </a:lvl2pPr>
      <a:lvl3pPr marL="742950" indent="-285750" algn="l" rtl="0" eaLnBrk="0" fontAlgn="base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80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3pPr>
      <a:lvl4pPr marL="1143000" indent="-228600" algn="l" rtl="0" eaLnBrk="0" fontAlgn="base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•"/>
        <a:defRPr sz="240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4pPr>
      <a:lvl5pPr marL="1600200" indent="-228600" algn="l" rtl="0" eaLnBrk="0" fontAlgn="base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5pPr>
      <a:lvl6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6pPr>
      <a:lvl7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7pPr>
      <a:lvl8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8pPr>
      <a:lvl9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新自创模板背景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CFD3F2BB-7EB9-4137-85F1-1B4F9820730C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ctr" latinLnBrk="1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ctr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•"/>
        <a:defRPr sz="3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342900" indent="-342900" algn="l" rtl="0" eaLnBrk="0" fontAlgn="ctr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•"/>
        <a:defRPr sz="3200">
          <a:solidFill>
            <a:schemeClr val="tx1"/>
          </a:solidFill>
          <a:latin typeface="+mn-lt"/>
          <a:cs typeface="Arial" panose="020B0604020202020204" pitchFamily="34" charset="0"/>
        </a:defRPr>
      </a:lvl2pPr>
      <a:lvl3pPr marL="742950" indent="-285750" algn="l" rtl="0" eaLnBrk="0" fontAlgn="base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80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3pPr>
      <a:lvl4pPr marL="1143000" indent="-228600" algn="l" rtl="0" eaLnBrk="0" fontAlgn="base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•"/>
        <a:defRPr sz="240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4pPr>
      <a:lvl5pPr marL="1600200" indent="-228600" algn="l" rtl="0" eaLnBrk="0" fontAlgn="base" latinLnBrk="1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5pPr>
      <a:lvl6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6pPr>
      <a:lvl7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7pPr>
      <a:lvl8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8pPr>
      <a:lvl9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Times New Roman" panose="02020603050405020304" pitchFamily="18" charset="0"/>
        <a:buChar char="–"/>
        <a:defRPr sz="2000">
          <a:solidFill>
            <a:schemeClr val="tx1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1557338"/>
            <a:ext cx="7772400" cy="1470025"/>
          </a:xfrm>
        </p:spPr>
        <p:txBody>
          <a:bodyPr/>
          <a:lstStyle/>
          <a:p>
            <a:pPr eaLnBrk="1" fontAlgn="base" latinLnBrk="0" hangingPunct="1"/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   创新思维与创新能力提升</a:t>
            </a:r>
            <a:endParaRPr lang="zh-CN" altLang="en-US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428750" y="4572000"/>
            <a:ext cx="6400800" cy="785813"/>
          </a:xfrm>
        </p:spPr>
        <p:txBody>
          <a:bodyPr/>
          <a:lstStyle/>
          <a:p>
            <a:pPr marL="0" indent="0" algn="ctr" eaLnBrk="1" fontAlgn="base" latinLnBrk="0" hangingPunct="1">
              <a:buFont typeface="Times New Roman" panose="02020603050405020304" pitchFamily="18" charset="0"/>
              <a:buNone/>
            </a:pPr>
            <a:r>
              <a:rPr lang="zh-CN" altLang="en-US">
                <a:latin typeface="华文楷体" panose="02010600040101010101" pitchFamily="2" charset="-122"/>
                <a:ea typeface="华文楷体" panose="02010600040101010101" pitchFamily="2" charset="-122"/>
              </a:rPr>
              <a:t>中共上海市委党校  朱明毅</a:t>
            </a:r>
            <a:endParaRPr lang="zh-CN" altLang="en-US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latinLnBrk="0" hangingPunct="1"/>
            <a:r>
              <a:rPr lang="zh-CN" altLang="en-US"/>
              <a:t>一、依靠创新求生存的时代</a:t>
            </a:r>
            <a:endParaRPr lang="zh-CN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latinLnBrk="0" hangingPunct="1"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ea typeface="宋体" panose="02010600030101010101" pitchFamily="2" charset="-122"/>
              </a:rPr>
              <a:t>转型 ：新时代、新思想、新矛盾、新方略</a:t>
            </a:r>
            <a:r>
              <a:rPr lang="en-US" altLang="zh-CN" dirty="0">
                <a:ea typeface="宋体" panose="02010600030101010101" pitchFamily="2" charset="-122"/>
              </a:rPr>
              <a:t>   </a:t>
            </a:r>
            <a:endParaRPr lang="en-US" altLang="zh-CN" dirty="0">
              <a:ea typeface="宋体" panose="02010600030101010101" pitchFamily="2" charset="-122"/>
            </a:endParaRPr>
          </a:p>
          <a:p>
            <a:pPr eaLnBrk="1" latinLnBrk="0" hangingPunct="1"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ea typeface="宋体" panose="02010600030101010101" pitchFamily="2" charset="-122"/>
              </a:rPr>
              <a:t>一个人不创新会下岗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ea typeface="宋体" panose="02010600030101010101" pitchFamily="2" charset="-122"/>
              </a:rPr>
              <a:t>企业不创新会破产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ea typeface="宋体" panose="02010600030101010101" pitchFamily="2" charset="-122"/>
              </a:rPr>
              <a:t>地区不创新没有人气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ea typeface="宋体" panose="02010600030101010101" pitchFamily="2" charset="-122"/>
              </a:rPr>
              <a:t>执政党不创新会下台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latinLnBrk="0" hangingPunct="1"/>
            <a:r>
              <a:rPr lang="zh-CN" altLang="en-US"/>
              <a:t>二、从经济的“三化”趋势，</a:t>
            </a:r>
            <a:br>
              <a:rPr lang="zh-CN" altLang="en-US"/>
            </a:br>
            <a:r>
              <a:rPr lang="zh-CN" altLang="en-US"/>
              <a:t>看创新的必要性</a:t>
            </a:r>
            <a:endParaRPr lang="zh-CN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latinLnBrk="0" hangingPunct="1">
              <a:spcAft>
                <a:spcPts val="600"/>
              </a:spcAft>
              <a:buFont typeface="Times New Roman" panose="02020603050405020304" pitchFamily="18" charset="0"/>
              <a:buNone/>
            </a:pPr>
            <a:r>
              <a:rPr lang="en-US" altLang="zh-CN" b="1" dirty="0">
                <a:ea typeface="宋体" panose="02010600030101010101" pitchFamily="2" charset="-122"/>
              </a:rPr>
              <a:t>1</a:t>
            </a:r>
            <a:r>
              <a:rPr lang="zh-CN" altLang="en-US" b="1" dirty="0">
                <a:ea typeface="宋体" panose="02010600030101010101" pitchFamily="2" charset="-122"/>
              </a:rPr>
              <a:t>、市场化趋势：</a:t>
            </a:r>
            <a:endParaRPr lang="zh-CN" altLang="en-US" b="1" dirty="0">
              <a:ea typeface="宋体" panose="02010600030101010101" pitchFamily="2" charset="-122"/>
            </a:endParaRPr>
          </a:p>
          <a:p>
            <a:pPr eaLnBrk="1" latinLnBrk="0" hangingPunct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ea typeface="宋体" panose="02010600030101010101" pitchFamily="2" charset="-122"/>
              </a:rPr>
              <a:t> 市场竞争是拼创新 ，配置资源起决定性作用</a:t>
            </a:r>
            <a:endParaRPr lang="en-US" altLang="zh-CN" sz="2800" dirty="0">
              <a:ea typeface="宋体" panose="02010600030101010101" pitchFamily="2" charset="-122"/>
            </a:endParaRPr>
          </a:p>
          <a:p>
            <a:pPr eaLnBrk="1" latinLnBrk="0" hangingPunct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ea typeface="宋体" panose="02010600030101010101" pitchFamily="2" charset="-122"/>
              </a:rPr>
              <a:t>从危机中率先走出靠创新</a:t>
            </a:r>
            <a:endParaRPr lang="zh-CN" altLang="en-US" sz="2800" dirty="0">
              <a:ea typeface="宋体" panose="02010600030101010101" pitchFamily="2" charset="-122"/>
            </a:endParaRPr>
          </a:p>
          <a:p>
            <a:pPr eaLnBrk="1" latinLnBrk="0" hangingPunct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ea typeface="宋体" panose="02010600030101010101" pitchFamily="2" charset="-122"/>
              </a:rPr>
              <a:t>熊比特理论的意义：创新作为独立要素；企业家精神</a:t>
            </a:r>
            <a:endParaRPr lang="zh-CN" altLang="en-US" sz="2800" dirty="0">
              <a:ea typeface="宋体" panose="02010600030101010101" pitchFamily="2" charset="-122"/>
            </a:endParaRPr>
          </a:p>
          <a:p>
            <a:pPr eaLnBrk="1" latinLnBrk="0" hangingPunct="1">
              <a:spcAft>
                <a:spcPts val="600"/>
              </a:spcAft>
              <a:buFont typeface="Times New Roman" panose="02020603050405020304" pitchFamily="18" charset="0"/>
              <a:buNone/>
            </a:pPr>
            <a:r>
              <a:rPr lang="en-US" altLang="zh-CN" b="1" dirty="0">
                <a:ea typeface="宋体" panose="02010600030101010101" pitchFamily="2" charset="-122"/>
              </a:rPr>
              <a:t>2</a:t>
            </a:r>
            <a:r>
              <a:rPr lang="zh-CN" altLang="en-US" b="1" dirty="0">
                <a:ea typeface="宋体" panose="02010600030101010101" pitchFamily="2" charset="-122"/>
              </a:rPr>
              <a:t>、全球化趋势：</a:t>
            </a:r>
            <a:r>
              <a:rPr lang="zh-CN" altLang="en-US" sz="2800" dirty="0">
                <a:ea typeface="宋体" panose="02010600030101010101" pitchFamily="2" charset="-122"/>
              </a:rPr>
              <a:t>全球配置资源，全球比拼创新的</a:t>
            </a:r>
            <a:r>
              <a:rPr lang="zh-CN" altLang="en-US" sz="2800">
                <a:ea typeface="宋体" panose="02010600030101010101" pitchFamily="2" charset="-122"/>
              </a:rPr>
              <a:t>能力，一带一路战略</a:t>
            </a:r>
            <a:endParaRPr lang="en-US" altLang="zh-CN" sz="2800" dirty="0">
              <a:ea typeface="宋体" panose="02010600030101010101" pitchFamily="2" charset="-122"/>
            </a:endParaRPr>
          </a:p>
          <a:p>
            <a:pPr eaLnBrk="1" latinLnBrk="0" hangingPunct="1">
              <a:spcAft>
                <a:spcPts val="600"/>
              </a:spcAft>
              <a:buFont typeface="Times New Roman" panose="02020603050405020304" pitchFamily="18" charset="0"/>
              <a:buNone/>
            </a:pPr>
            <a:r>
              <a:rPr lang="en-US" altLang="zh-CN" b="1" dirty="0">
                <a:ea typeface="宋体" panose="02010600030101010101" pitchFamily="2" charset="-122"/>
              </a:rPr>
              <a:t>3</a:t>
            </a:r>
            <a:r>
              <a:rPr lang="zh-CN" altLang="en-US" b="1" dirty="0">
                <a:ea typeface="宋体" panose="02010600030101010101" pitchFamily="2" charset="-122"/>
              </a:rPr>
              <a:t>、知识化趋势：</a:t>
            </a:r>
            <a:r>
              <a:rPr lang="zh-CN" altLang="en-US" sz="2800" dirty="0">
                <a:ea typeface="宋体" panose="02010600030101010101" pitchFamily="2" charset="-122"/>
              </a:rPr>
              <a:t>创新的知识和能力  </a:t>
            </a:r>
            <a:endParaRPr lang="en-US" altLang="zh-CN" sz="28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pPr eaLnBrk="1" latinLnBrk="0" hangingPunct="1"/>
            <a:r>
              <a:rPr lang="zh-CN" altLang="en-US"/>
              <a:t>三、</a:t>
            </a:r>
            <a:r>
              <a:rPr lang="zh-CN" altLang="en-US" sz="4000"/>
              <a:t>如何实现创新思维和创新发展</a:t>
            </a:r>
            <a:endParaRPr lang="zh-CN" altLang="en-US" sz="4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latinLnBrk="0" hangingPunct="1">
              <a:spcBef>
                <a:spcPts val="800"/>
              </a:spcBef>
              <a:spcAft>
                <a:spcPts val="800"/>
              </a:spcAft>
              <a:buFont typeface="Times New Roman" panose="02020603050405020304" pitchFamily="18" charset="0"/>
              <a:buNone/>
            </a:pPr>
            <a:r>
              <a:rPr lang="en-US" altLang="zh-CN" b="1" dirty="0">
                <a:ea typeface="宋体" panose="02010600030101010101" pitchFamily="2" charset="-122"/>
              </a:rPr>
              <a:t>1</a:t>
            </a:r>
            <a:r>
              <a:rPr lang="zh-CN" altLang="en-US" b="1" dirty="0">
                <a:ea typeface="宋体" panose="02010600030101010101" pitchFamily="2" charset="-122"/>
              </a:rPr>
              <a:t>、面向未来</a:t>
            </a:r>
            <a:endParaRPr lang="zh-CN" altLang="en-US" b="1" dirty="0">
              <a:ea typeface="宋体" panose="02010600030101010101" pitchFamily="2" charset="-122"/>
            </a:endParaRPr>
          </a:p>
          <a:p>
            <a:pPr eaLnBrk="1" latinLnBrk="0" hangingPunct="1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传统的农业社会面向过去：祖宗之法不可变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传统的工业社会面向今天：今朝有酒今朝醉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信息化社会面向未来：变化越快，决策视野越要超前、智能化、网络化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latinLnBrk="0" hangingPunct="1"/>
            <a:r>
              <a:rPr lang="zh-CN" altLang="en-US"/>
              <a:t>三、</a:t>
            </a:r>
            <a:r>
              <a:rPr lang="zh-CN" altLang="en-US" sz="4000"/>
              <a:t>如何实现创新思维和创新发展</a:t>
            </a:r>
            <a:endParaRPr lang="zh-CN" altLang="en-US" sz="40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Font typeface="Times New Roman" panose="02020603050405020304" pitchFamily="18" charset="0"/>
              <a:buNone/>
            </a:pPr>
            <a:r>
              <a:rPr lang="en-US" altLang="zh-CN" b="1" dirty="0">
                <a:ea typeface="宋体" panose="02010600030101010101" pitchFamily="2" charset="-122"/>
              </a:rPr>
              <a:t>2</a:t>
            </a:r>
            <a:r>
              <a:rPr lang="zh-CN" altLang="en-US" b="1" dirty="0">
                <a:ea typeface="宋体" panose="02010600030101010101" pitchFamily="2" charset="-122"/>
              </a:rPr>
              <a:t>、注重系统</a:t>
            </a:r>
            <a:endParaRPr lang="zh-CN" altLang="en-US" b="1" dirty="0">
              <a:ea typeface="宋体" panose="02010600030101010101" pitchFamily="2" charset="-122"/>
            </a:endParaRPr>
          </a:p>
          <a:p>
            <a:pPr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营造创新的团队精神：理解、鼓励创新者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建设创新型国家的战略意义：自主创新是关键，创新发展引领全局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latinLnBrk="0" hangingPunct="1"/>
            <a:r>
              <a:rPr lang="zh-CN" altLang="en-US"/>
              <a:t>三、</a:t>
            </a:r>
            <a:r>
              <a:rPr lang="zh-CN" altLang="en-US" sz="4000"/>
              <a:t>如何实现创新思维和创新发展</a:t>
            </a:r>
            <a:endParaRPr lang="zh-CN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357313"/>
            <a:ext cx="8229600" cy="4786312"/>
          </a:xfrm>
        </p:spPr>
        <p:txBody>
          <a:bodyPr/>
          <a:lstStyle/>
          <a:p>
            <a:pPr eaLnBrk="1" latinLnBrk="0" hangingPunct="1">
              <a:lnSpc>
                <a:spcPct val="90000"/>
              </a:lnSpc>
              <a:spcAft>
                <a:spcPts val="1000"/>
              </a:spcAft>
              <a:buFont typeface="Times New Roman" panose="02020603050405020304" pitchFamily="18" charset="0"/>
              <a:buNone/>
            </a:pPr>
            <a:r>
              <a:rPr lang="en-US" altLang="zh-CN" sz="3600" b="1" dirty="0"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ea typeface="宋体" panose="02010600030101010101" pitchFamily="2" charset="-122"/>
              </a:rPr>
              <a:t>、自主选择</a:t>
            </a:r>
            <a:endParaRPr lang="zh-CN" altLang="en-US" sz="3600" b="1" dirty="0">
              <a:ea typeface="宋体" panose="02010600030101010101" pitchFamily="2" charset="-122"/>
            </a:endParaRPr>
          </a:p>
          <a:p>
            <a:pPr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创新者具备自主选择的能力、观念和自信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成员自主选择越多，组织就越有活力</a:t>
            </a:r>
            <a:endParaRPr lang="en-US" altLang="zh-CN" dirty="0">
              <a:ea typeface="宋体" panose="02010600030101010101" pitchFamily="2" charset="-122"/>
            </a:endParaRPr>
          </a:p>
          <a:p>
            <a:pPr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四十年改革的成就之一：人们有了更多的选择 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 选择中国特色社会主义道路的启示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演示文稿21145604185377">
  <a:themeElements>
    <a:clrScheme name="演示文稿2114560418537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演示文稿21145604185377">
      <a:majorFont>
        <a:latin typeface="Arial"/>
        <a:ea typeface="宋体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演示文稿2114560418537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2114560418537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2114560418537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2114560418537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2114560418537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演示文稿2114560418537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2114560418537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2114560418537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2114560418537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2114560418537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2114560418537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演示文稿2114560418537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演示文稿21145604185377">
  <a:themeElements>
    <a:clrScheme name="1_演示文稿2114560418537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演示文稿21145604185377">
      <a:majorFont>
        <a:latin typeface="Arial"/>
        <a:ea typeface="宋体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演示文稿2114560418537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演示文稿2114560418537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演示文稿2114560418537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演示文稿2114560418537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演示文稿2114560418537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演示文稿2114560418537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演示文稿2114560418537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演示文稿2114560418537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演示文稿2114560418537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演示文稿2114560418537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演示文稿2114560418537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演示文稿2114560418537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479</Words>
  <Application>WPS 演示</Application>
  <PresentationFormat>全屏显示(4:3)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黑体</vt:lpstr>
      <vt:lpstr>华文楷体</vt:lpstr>
      <vt:lpstr>微软雅黑</vt:lpstr>
      <vt:lpstr>Arial Unicode MS</vt:lpstr>
      <vt:lpstr>Calibri</vt:lpstr>
      <vt:lpstr>演示文稿21145604185377</vt:lpstr>
      <vt:lpstr>1_演示文稿21145604185377</vt:lpstr>
      <vt:lpstr>   创新思维和创新发展 </vt:lpstr>
      <vt:lpstr>一、依靠创新求生存的时代</vt:lpstr>
      <vt:lpstr>二、从经济的“三化”趋势， 看创新的必要性</vt:lpstr>
      <vt:lpstr>三、如何实现创新思维和创新发展</vt:lpstr>
      <vt:lpstr>三、如何实现创新思维和创新发展</vt:lpstr>
      <vt:lpstr>三、如何实现创新思维和创新发展</vt:lpstr>
    </vt:vector>
  </TitlesOfParts>
  <Company>sdx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新时期的创新思维</dc:title>
  <dc:creator>常菲</dc:creator>
  <cp:lastModifiedBy>lenovo</cp:lastModifiedBy>
  <cp:revision>45</cp:revision>
  <dcterms:created xsi:type="dcterms:W3CDTF">2009-02-24T00:41:00Z</dcterms:created>
  <dcterms:modified xsi:type="dcterms:W3CDTF">2018-03-22T07:51:53Z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